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91" r:id="rId3"/>
    <p:sldId id="292" r:id="rId4"/>
    <p:sldId id="293" r:id="rId5"/>
    <p:sldId id="256" r:id="rId6"/>
    <p:sldId id="259" r:id="rId7"/>
    <p:sldId id="262" r:id="rId8"/>
    <p:sldId id="290" r:id="rId9"/>
    <p:sldId id="295" r:id="rId10"/>
    <p:sldId id="300" r:id="rId11"/>
    <p:sldId id="297" r:id="rId12"/>
    <p:sldId id="299" r:id="rId13"/>
    <p:sldId id="298" r:id="rId14"/>
    <p:sldId id="296" r:id="rId15"/>
    <p:sldId id="284" r:id="rId16"/>
    <p:sldId id="294" r:id="rId17"/>
    <p:sldId id="283" r:id="rId18"/>
    <p:sldId id="289" r:id="rId19"/>
    <p:sldId id="285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>
      <p:cViewPr varScale="1">
        <p:scale>
          <a:sx n="91" d="100"/>
          <a:sy n="91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fa-IR" smtClean="0"/>
              <a:t>استانداری همدان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6CDC32-6C62-45F5-B01D-20A931662618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21AE54-8FAC-4560-B9ED-7A35D24E8AD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19925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fa-IR" smtClean="0"/>
              <a:t>استانداری همدان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406F00E-FE86-4592-9367-DA92D82FF4C5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9C8AE1D-401C-45B0-B884-0ACADBC86DF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797307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a-IR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a-IR" smtClean="0"/>
              <a:t>استانداری همدان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418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466CA-05A4-4887-BCAA-181477626BB6}" type="datetimeFigureOut">
              <a:rPr lang="fa-IR" smtClean="0"/>
              <a:pPr/>
              <a:t>20/04/1440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BB4F5-795F-4EB6-936E-2720E30350F6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575;&#1576;&#1604;&#1575;&#1594;_&#1576;&#1585;&#1606;&#1575;&#1605;&#1607;_3_&#1587;&#1575;&#1604;&#1607;_&#1583;&#1608;&#1605;_&#1575;&#1606;&#1589;&#1575;&#1585;&#1740;.pdf" TargetMode="External"/><Relationship Id="rId2" Type="http://schemas.openxmlformats.org/officeDocument/2006/relationships/hyperlink" Target="&#1576;&#1585;&#1606;&#1575;&#1605;&#1607;%20&#1583;&#1608;&#1605;%20&#1575;&#1589;&#1604;&#1575;&#1581;%20&#1606;&#1592;&#1575;&#1605;%20&#1575;&#1583;&#1575;&#1585;&#1740;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728"/>
            <a:ext cx="9144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en-US" sz="2800" b="1" dirty="0" smtClean="0">
              <a:ln w="31550" cmpd="sng">
                <a:solidFill>
                  <a:srgbClr val="C00000"/>
                </a:solidFill>
                <a:prstDash val="solid"/>
              </a:ln>
              <a:solidFill>
                <a:srgbClr val="FFCC99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cs typeface="B Titr" pitchFamily="2" charset="-78"/>
            </a:endParaRPr>
          </a:p>
          <a:p>
            <a:pPr>
              <a:defRPr/>
            </a:pPr>
            <a:r>
              <a:rPr lang="fa-I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              </a:t>
            </a: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جلسه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Verdana" pitchFamily="34" charset="0"/>
              <a:cs typeface="B Lotus" pitchFamily="2" charset="-78"/>
            </a:endParaRPr>
          </a:p>
          <a:p>
            <a:pPr algn="ctr">
              <a:defRPr/>
            </a:pPr>
            <a:endParaRPr lang="en-US" sz="2800" b="1" dirty="0" smtClean="0">
              <a:ln w="31550" cmpd="sng">
                <a:solidFill>
                  <a:srgbClr val="C00000"/>
                </a:solidFill>
                <a:prstDash val="solid"/>
              </a:ln>
              <a:solidFill>
                <a:srgbClr val="FFCC99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cs typeface="B Titr" pitchFamily="2" charset="-78"/>
            </a:endParaRPr>
          </a:p>
          <a:p>
            <a:pPr algn="ctr">
              <a:defRPr/>
            </a:pPr>
            <a:r>
              <a:rPr lang="fa-IR" sz="6000" b="1" dirty="0" smtClean="0">
                <a:ln w="31550" cmpd="sng">
                  <a:solidFill>
                    <a:srgbClr val="C00000"/>
                  </a:solidFill>
                  <a:prstDash val="solid"/>
                </a:ln>
                <a:solidFill>
                  <a:srgbClr val="FFCC99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B Titr" pitchFamily="2" charset="-78"/>
              </a:rPr>
              <a:t>کارگروه توسعه مدیریت استانداری همدان</a:t>
            </a:r>
          </a:p>
          <a:p>
            <a:pPr algn="ctr">
              <a:defRPr/>
            </a:pPr>
            <a:endParaRPr lang="fa-IR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cs typeface="B Titr" pitchFamily="2" charset="-78"/>
            </a:endParaRPr>
          </a:p>
          <a:p>
            <a:pPr algn="ctr">
              <a:defRPr/>
            </a:pPr>
            <a:r>
              <a:rPr lang="fa-IR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B Titr" pitchFamily="2" charset="-78"/>
              </a:rPr>
              <a:t>8 دیماه1397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latin typeface="ذ دشظ"/>
              </a:rPr>
              <a:t>اقدامات</a:t>
            </a:r>
            <a:endParaRPr lang="en-US" dirty="0">
              <a:latin typeface="ذ دشظ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745781"/>
              </p:ext>
            </p:extLst>
          </p:nvPr>
        </p:nvGraphicFramePr>
        <p:xfrm>
          <a:off x="128192" y="1628800"/>
          <a:ext cx="8558608" cy="64807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558608">
                  <a:extLst>
                    <a:ext uri="{9D8B030D-6E8A-4147-A177-3AD203B41FA5}">
                      <a16:colId xmlns:a16="http://schemas.microsoft.com/office/drawing/2014/main" val="4038309668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عناوین موسسات و </a:t>
                      </a:r>
                      <a:r>
                        <a:rPr lang="fa-IR" sz="1800" u="none" strike="noStrike" dirty="0" smtClean="0">
                          <a:effectLst/>
                          <a:cs typeface="B Nazanin" panose="00000400000000000000" pitchFamily="2" charset="-78"/>
                        </a:rPr>
                        <a:t>سازمانها</a:t>
                      </a:r>
                      <a:r>
                        <a:rPr lang="en-US" sz="1800" u="none" strike="noStrike" baseline="0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800" u="none" strike="noStrike" baseline="0" dirty="0" smtClean="0">
                          <a:effectLst/>
                          <a:cs typeface="B Nazanin" panose="00000400000000000000" pitchFamily="2" charset="-78"/>
                        </a:rPr>
                        <a:t> و واحدهای </a:t>
                      </a:r>
                      <a:r>
                        <a:rPr lang="fa-IR" sz="1800" u="none" strike="noStrike" dirty="0" smtClean="0"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قابل انحلال و ادغام جهت یکپارچه سازی و حذف همپوشانی </a:t>
                      </a:r>
                      <a:r>
                        <a:rPr lang="fa-IR" sz="1800" u="none" strike="noStrike" dirty="0" smtClean="0">
                          <a:effectLst/>
                          <a:cs typeface="B Nazanin" panose="00000400000000000000" pitchFamily="2" charset="-78"/>
                        </a:rPr>
                        <a:t>ها و پروژه های ادغام</a:t>
                      </a:r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B Mitra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53833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347141"/>
              </p:ext>
            </p:extLst>
          </p:nvPr>
        </p:nvGraphicFramePr>
        <p:xfrm>
          <a:off x="128192" y="2420889"/>
          <a:ext cx="8558608" cy="1152127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558608">
                  <a:extLst>
                    <a:ext uri="{9D8B030D-6E8A-4147-A177-3AD203B41FA5}">
                      <a16:colId xmlns:a16="http://schemas.microsoft.com/office/drawing/2014/main" val="966148154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عنوان اقدام: واگذاری واحدهای عملیاتی دستگاه های اجرایی به مدیریت­های محلی(شهرداری­ها و دهیاری­ها)، شبکه های حرفه ای، بخش خصوصی، تعاونی ها، سمن ها و نهادهای </a:t>
                      </a:r>
                      <a:r>
                        <a:rPr lang="fa-IR" sz="1600" u="none" strike="noStrike" dirty="0" smtClean="0">
                          <a:effectLst/>
                          <a:cs typeface="B Nazanin" panose="00000400000000000000" pitchFamily="2" charset="-78"/>
                        </a:rPr>
                        <a:t>مدنی ( عنوان واحدها  و پروژه ها)</a:t>
                      </a:r>
                      <a:endParaRPr lang="fa-IR" sz="1600" b="0" i="0" u="none" strike="noStrike" dirty="0">
                        <a:solidFill>
                          <a:srgbClr val="000000"/>
                        </a:solidFill>
                        <a:effectLst/>
                        <a:latin typeface="B Mitra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87201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986855"/>
              </p:ext>
            </p:extLst>
          </p:nvPr>
        </p:nvGraphicFramePr>
        <p:xfrm>
          <a:off x="128192" y="3861048"/>
          <a:ext cx="8558608" cy="69641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558608">
                  <a:extLst>
                    <a:ext uri="{9D8B030D-6E8A-4147-A177-3AD203B41FA5}">
                      <a16:colId xmlns:a16="http://schemas.microsoft.com/office/drawing/2014/main" val="3087999763"/>
                    </a:ext>
                  </a:extLst>
                </a:gridCol>
              </a:tblGrid>
              <a:tr h="696415"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400" b="1" u="none" strike="noStrike" dirty="0">
                          <a:effectLst/>
                          <a:cs typeface="B Nazanin" panose="00000400000000000000" pitchFamily="2" charset="-78"/>
                        </a:rPr>
                        <a:t>واگذاری خدمات دستگاه های اجرایی به مدیریت­های محلی(شهرداری­ها و دهیاری­ها)، شبکه های حرفه ای، بخش خصوصی، تعاونی ها، سمن ها و نهادهای مدنی و خرید خدمت از آنها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Mitra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90866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584744"/>
              </p:ext>
            </p:extLst>
          </p:nvPr>
        </p:nvGraphicFramePr>
        <p:xfrm>
          <a:off x="128192" y="4845495"/>
          <a:ext cx="8546093" cy="74374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546093">
                  <a:extLst>
                    <a:ext uri="{9D8B030D-6E8A-4147-A177-3AD203B41FA5}">
                      <a16:colId xmlns:a16="http://schemas.microsoft.com/office/drawing/2014/main" val="4183879426"/>
                    </a:ext>
                  </a:extLst>
                </a:gridCol>
              </a:tblGrid>
              <a:tr h="743745"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عنوان اقدام: تمرکززدایی در اداره امور و واگذاری وظایف و اختیارات قابل واگذاری به سطوح استانی و شهرستانی</a:t>
                      </a:r>
                      <a:endParaRPr lang="fa-IR" sz="1800" b="0" i="0" u="none" strike="noStrike" dirty="0">
                        <a:solidFill>
                          <a:srgbClr val="000000"/>
                        </a:solidFill>
                        <a:effectLst/>
                        <a:latin typeface="B Mitra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274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447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562074"/>
          </a:xfrm>
        </p:spPr>
        <p:txBody>
          <a:bodyPr>
            <a:noAutofit/>
          </a:bodyPr>
          <a:lstStyle/>
          <a:p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>تدوین برنامه 3 ساله اصلاح نظام اداری  استانداری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8592"/>
          </a:xfrm>
        </p:spPr>
        <p:txBody>
          <a:bodyPr>
            <a:normAutofit/>
          </a:bodyPr>
          <a:lstStyle/>
          <a:p>
            <a:pPr lvl="2"/>
            <a:r>
              <a:rPr lang="fa-IR" dirty="0" smtClean="0">
                <a:cs typeface="B Nazanin" panose="00000400000000000000" pitchFamily="2" charset="-78"/>
              </a:rPr>
              <a:t>دولت </a:t>
            </a:r>
            <a:r>
              <a:rPr lang="fa-IR" dirty="0">
                <a:cs typeface="B Nazanin" panose="00000400000000000000" pitchFamily="2" charset="-78"/>
              </a:rPr>
              <a:t>الکترونیک ( کاهش رتبه ایران از بالای 100 به 70 جهان) استفاده از فناوری اطلاعات و دولت همراه</a:t>
            </a:r>
            <a:endParaRPr lang="en-US" dirty="0">
              <a:cs typeface="B Nazanin" panose="00000400000000000000" pitchFamily="2" charset="-78"/>
            </a:endParaRPr>
          </a:p>
          <a:p>
            <a:pPr marL="914400" lvl="2" indent="0">
              <a:buNone/>
            </a:pPr>
            <a:r>
              <a:rPr lang="fa-IR" dirty="0">
                <a:cs typeface="B Nazanin" panose="00000400000000000000" pitchFamily="2" charset="-78"/>
              </a:rPr>
              <a:t>	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97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562074"/>
          </a:xfrm>
        </p:spPr>
        <p:txBody>
          <a:bodyPr>
            <a:noAutofit/>
          </a:bodyPr>
          <a:lstStyle/>
          <a:p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>تدوین برنامه 3 ساله اصلاح نظام اداری  استانداری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8592"/>
          </a:xfrm>
        </p:spPr>
        <p:txBody>
          <a:bodyPr>
            <a:normAutofit/>
          </a:bodyPr>
          <a:lstStyle/>
          <a:p>
            <a:pPr lvl="2"/>
            <a:r>
              <a:rPr lang="fa-IR" dirty="0" smtClean="0">
                <a:cs typeface="B Nazanin" panose="00000400000000000000" pitchFamily="2" charset="-78"/>
              </a:rPr>
              <a:t>خدمت </a:t>
            </a:r>
            <a:r>
              <a:rPr lang="fa-IR" dirty="0">
                <a:cs typeface="B Nazanin" panose="00000400000000000000" pitchFamily="2" charset="-78"/>
              </a:rPr>
              <a:t>عمومی در فضای رقابتی ( 50 درصد واحدها به صورت قیمت تمام شده اداره شوند، 20 درصد هزینه خدمات کاهش و کیفیت خدمات 30 درصد افزایش یابد) واگذاری خدمات به شیوه قیمت تمام شده به مدیران واحدهای استانداری، فرمانداریها و بخشداریها.</a:t>
            </a:r>
            <a:endParaRPr lang="en-US" dirty="0">
              <a:cs typeface="B Nazanin" panose="00000400000000000000" pitchFamily="2" charset="-78"/>
            </a:endParaRPr>
          </a:p>
          <a:p>
            <a:pPr lvl="2"/>
            <a:r>
              <a:rPr lang="fa-IR" dirty="0">
                <a:cs typeface="B Nazanin" panose="00000400000000000000" pitchFamily="2" charset="-78"/>
              </a:rPr>
              <a:t>مدیریت سرمایه انسانی</a:t>
            </a:r>
            <a:r>
              <a:rPr lang="en-US" dirty="0">
                <a:cs typeface="B Nazanin" panose="00000400000000000000" pitchFamily="2" charset="-78"/>
              </a:rPr>
              <a:t> ) </a:t>
            </a:r>
            <a:r>
              <a:rPr lang="fa-IR" dirty="0">
                <a:cs typeface="B Nazanin" panose="00000400000000000000" pitchFamily="2" charset="-78"/>
              </a:rPr>
              <a:t>کاهش 12 درصدی کارکنان، 60 درصد مدیریت منطبق بر شایستگی عمومی مدیریت، 8 سال کاهش سن مدیریت و 30 درصد مدیریت بانوان )ارتقا شایستگی های مدیریتی با انطباق شرایط احراز، بکارگیری جوانان و بانوان</a:t>
            </a:r>
            <a:endParaRPr lang="en-US" dirty="0">
              <a:cs typeface="B Nazanin" panose="00000400000000000000" pitchFamily="2" charset="-78"/>
            </a:endParaRPr>
          </a:p>
          <a:p>
            <a:pPr lvl="2"/>
            <a:r>
              <a:rPr lang="fa-IR" dirty="0">
                <a:cs typeface="B Nazanin" panose="00000400000000000000" pitchFamily="2" charset="-78"/>
              </a:rPr>
              <a:t>	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95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562074"/>
          </a:xfrm>
        </p:spPr>
        <p:txBody>
          <a:bodyPr>
            <a:noAutofit/>
          </a:bodyPr>
          <a:lstStyle/>
          <a:p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>تدوین برنامه 3 ساله اصلاح نظام اداری  استانداری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8592"/>
          </a:xfrm>
        </p:spPr>
        <p:txBody>
          <a:bodyPr>
            <a:normAutofit/>
          </a:bodyPr>
          <a:lstStyle/>
          <a:p>
            <a:pPr lvl="2"/>
            <a:r>
              <a:rPr lang="en-US" dirty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مهندسی نقش و ساختار دولت  ( کاهش 12 درصد حجم دولت) </a:t>
            </a:r>
            <a:endParaRPr lang="en-US" dirty="0">
              <a:cs typeface="B Nazanin" panose="00000400000000000000" pitchFamily="2" charset="-78"/>
            </a:endParaRPr>
          </a:p>
          <a:p>
            <a:pPr lvl="3"/>
            <a:r>
              <a:rPr lang="fa-IR" dirty="0">
                <a:cs typeface="B Nazanin" panose="00000400000000000000" pitchFamily="2" charset="-78"/>
              </a:rPr>
              <a:t>واگذاری خدمات به سطوح و لایه های پایین تر و به بخش های غیر دولتی </a:t>
            </a:r>
            <a:endParaRPr lang="en-US" dirty="0">
              <a:cs typeface="B Nazanin" panose="00000400000000000000" pitchFamily="2" charset="-78"/>
            </a:endParaRPr>
          </a:p>
          <a:p>
            <a:pPr lvl="3"/>
            <a:r>
              <a:rPr lang="fa-IR" dirty="0">
                <a:cs typeface="B Nazanin" panose="00000400000000000000" pitchFamily="2" charset="-78"/>
              </a:rPr>
              <a:t>کاهش حجم دولت و واحدهای سازمانی از طریق انحلال یا ادغام</a:t>
            </a:r>
            <a:endParaRPr lang="en-US" dirty="0">
              <a:cs typeface="B Nazanin" panose="00000400000000000000" pitchFamily="2" charset="-78"/>
            </a:endParaRPr>
          </a:p>
          <a:p>
            <a:pPr lvl="2"/>
            <a:r>
              <a:rPr lang="fa-IR" dirty="0">
                <a:cs typeface="B Nazanin" panose="00000400000000000000" pitchFamily="2" charset="-78"/>
              </a:rPr>
              <a:t>دولت الکترونیک ( کاهش رتبه ایران از بالای 100 به 70 جهان) استفاده از فناوری اطلاعات و دولت همراه</a:t>
            </a:r>
            <a:endParaRPr lang="en-US" dirty="0">
              <a:cs typeface="B Nazanin" panose="00000400000000000000" pitchFamily="2" charset="-78"/>
            </a:endParaRPr>
          </a:p>
          <a:p>
            <a:pPr lvl="2"/>
            <a:r>
              <a:rPr lang="fa-IR" dirty="0">
                <a:cs typeface="B Nazanin" panose="00000400000000000000" pitchFamily="2" charset="-78"/>
              </a:rPr>
              <a:t>خدمت عمومی در فضای رقابتی ( 50 درصد واحدها به صورت قیمت تمام شده اداره شوند، 20 درصد هزینه خدمات کاهش و کیفیت خدمات 30 درصد افزایش یابد) واگذاری خدمات به شیوه قیمت تمام شده به مدیران واحدهای استانداری، فرمانداریها و بخشداریها.</a:t>
            </a:r>
            <a:endParaRPr lang="en-US" dirty="0">
              <a:cs typeface="B Nazanin" panose="00000400000000000000" pitchFamily="2" charset="-78"/>
            </a:endParaRPr>
          </a:p>
          <a:p>
            <a:pPr lvl="2"/>
            <a:r>
              <a:rPr lang="fa-IR" dirty="0">
                <a:cs typeface="B Nazanin" panose="00000400000000000000" pitchFamily="2" charset="-78"/>
              </a:rPr>
              <a:t>مدیریت سرمایه انسانی</a:t>
            </a:r>
            <a:r>
              <a:rPr lang="en-US" dirty="0">
                <a:cs typeface="B Nazanin" panose="00000400000000000000" pitchFamily="2" charset="-78"/>
              </a:rPr>
              <a:t> ) </a:t>
            </a:r>
            <a:r>
              <a:rPr lang="fa-IR" dirty="0">
                <a:cs typeface="B Nazanin" panose="00000400000000000000" pitchFamily="2" charset="-78"/>
              </a:rPr>
              <a:t>کاهش 12 درصدی کارکنان، 60 درصد مدیریت منطبق بر شایستگی عمومی مدیریت، 8 سال کاهش سن مدیریت و 30 درصد مدیریت بانوان )ارتقا شایستگی های مدیریتی با انطباق شرایط احراز، بکارگیری جوانان و بانوان</a:t>
            </a:r>
            <a:endParaRPr lang="en-US" dirty="0">
              <a:cs typeface="B Nazanin" panose="00000400000000000000" pitchFamily="2" charset="-78"/>
            </a:endParaRPr>
          </a:p>
          <a:p>
            <a:pPr lvl="2"/>
            <a:r>
              <a:rPr lang="fa-IR" dirty="0">
                <a:cs typeface="B Nazanin" panose="00000400000000000000" pitchFamily="2" charset="-78"/>
              </a:rPr>
              <a:t>	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341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562074"/>
          </a:xfrm>
        </p:spPr>
        <p:txBody>
          <a:bodyPr>
            <a:noAutofit/>
          </a:bodyPr>
          <a:lstStyle/>
          <a:p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>تدوین برنامه 3 ساله اصلاح نظام اداری  استانداری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fa-IR" dirty="0" smtClean="0"/>
              <a:t>فناوری </a:t>
            </a:r>
            <a:r>
              <a:rPr lang="fa-IR" dirty="0"/>
              <a:t>های مدیریتی ( بهبود رتبه در شاخص حکمروایی از 133 به 92 ،  افزایش صدک کیفیت مقررات از حدود 9 به 40 ، صدک اثر بخشی دولت از 45  به 72) </a:t>
            </a:r>
            <a:endParaRPr lang="en-US" dirty="0"/>
          </a:p>
          <a:p>
            <a:pPr lvl="2"/>
            <a:r>
              <a:rPr lang="fa-IR" dirty="0"/>
              <a:t>توسعه فرهنگ سازمانی ( 10 درصد در طی 3 سال) </a:t>
            </a:r>
            <a:endParaRPr lang="en-US" dirty="0"/>
          </a:p>
          <a:p>
            <a:pPr lvl="2"/>
            <a:r>
              <a:rPr lang="fa-IR" dirty="0"/>
              <a:t>صیانت از حقوق مردم و سلامت اداری</a:t>
            </a:r>
            <a:r>
              <a:rPr lang="en-US" dirty="0"/>
              <a:t>  )  </a:t>
            </a:r>
            <a:r>
              <a:rPr lang="fa-IR" dirty="0"/>
              <a:t>ارتقا رتبه سرمایه اجتماعی از 74 به 50، افزایش 40 درصدی رضایتمندی مردم، کاهش 40 درصد شکایات) </a:t>
            </a:r>
            <a:endParaRPr lang="en-US" dirty="0"/>
          </a:p>
          <a:p>
            <a:pPr lvl="2"/>
            <a:r>
              <a:rPr lang="fa-IR" dirty="0"/>
              <a:t>ارتقا پاسخگویی و شفافیت</a:t>
            </a:r>
            <a:r>
              <a:rPr lang="en-US" dirty="0"/>
              <a:t>)  </a:t>
            </a:r>
            <a:r>
              <a:rPr lang="fa-IR" dirty="0"/>
              <a:t>افزایش صدک کنترل فساد اداری از 25 به 50 ، افزایش عدم احساس فساد اداری از 30 به 45 ، افزایش شاخص پاسخگویی از صدک 11 به 45 ) افزایش شفافیت، پاسخ به شکایات، اجرای قانون، افزایش رضایتمندی</a:t>
            </a:r>
            <a:endParaRPr lang="en-US" dirty="0"/>
          </a:p>
          <a:p>
            <a:pPr lvl="2"/>
            <a:r>
              <a:rPr lang="fa-IR" dirty="0"/>
              <a:t>افزایش بهره وری 	( 35 از رشد اقتصادی از طریق بهره وری با سالانه 2.8 درصد ارتقا ، کاهش 15 درصدی هزینه های دولت با بهبود کیفیت خدمات)</a:t>
            </a:r>
            <a:endParaRPr lang="en-US" dirty="0"/>
          </a:p>
          <a:p>
            <a:pPr lvl="2"/>
            <a:r>
              <a:rPr lang="fa-IR" dirty="0"/>
              <a:t>نظارت و بازرسی ( تحقق 65 درصدی اجرای قانون و مقررات )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040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325" y="97568"/>
            <a:ext cx="8229600" cy="1359024"/>
          </a:xfrm>
        </p:spPr>
        <p:txBody>
          <a:bodyPr>
            <a:noAutofit/>
          </a:bodyPr>
          <a:lstStyle/>
          <a:p>
            <a:pPr algn="r"/>
            <a: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گزارش عملکرد کمیته اصلاح ساختار و فناوریهای مدیریتی</a:t>
            </a:r>
            <a:endParaRPr lang="fa-IR" sz="280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fa-IR" sz="40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1428736"/>
            <a:ext cx="8410604" cy="484982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1">
            <a:normAutofit fontScale="92500"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آموزش کلیه پرسنل برای </a:t>
            </a:r>
            <a:r>
              <a:rPr lang="fa-IR" sz="3200" b="1" dirty="0" smtClean="0">
                <a:solidFill>
                  <a:schemeClr val="tx2">
                    <a:lumMod val="75000"/>
                  </a:schemeClr>
                </a:solidFill>
                <a:cs typeface="B Lotus" panose="00000400000000000000" pitchFamily="2" charset="-78"/>
              </a:rPr>
              <a:t>شرح وظایف، ماموریتها و اهداف وزارت کشور، استانداریها، فرمانداریها و بخشداریها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پایش شاخصهای توسعه استان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انجام طرحهای پژوهشی : </a:t>
            </a:r>
            <a:r>
              <a:rPr lang="fa-IR" sz="3200" b="1" dirty="0">
                <a:solidFill>
                  <a:schemeClr val="tx2">
                    <a:lumMod val="75000"/>
                  </a:schemeClr>
                </a:solidFill>
                <a:cs typeface="B Lotus" panose="00000400000000000000" pitchFamily="2" charset="-78"/>
              </a:rPr>
              <a:t>2 طرح </a:t>
            </a:r>
            <a:r>
              <a:rPr lang="fa-IR" sz="3200" b="1" dirty="0" smtClean="0">
                <a:solidFill>
                  <a:schemeClr val="tx2">
                    <a:lumMod val="75000"/>
                  </a:schemeClr>
                </a:solidFill>
                <a:cs typeface="B Lotus" panose="00000400000000000000" pitchFamily="2" charset="-78"/>
              </a:rPr>
              <a:t>در سال </a:t>
            </a:r>
            <a:r>
              <a:rPr lang="fa-IR" sz="3200" b="1" dirty="0">
                <a:solidFill>
                  <a:schemeClr val="tx2">
                    <a:lumMod val="75000"/>
                  </a:schemeClr>
                </a:solidFill>
                <a:cs typeface="B Lotus" panose="00000400000000000000" pitchFamily="2" charset="-78"/>
              </a:rPr>
              <a:t>1397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داشبرد مدیریتی استانداری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تکمیل شناسنامه خدمات 3 دفتر استانداری( دفتر فنی، روستایی، پدافند و حراست)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برگزاری </a:t>
            </a: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کارگاه بهره وری منطقه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 4 کشور در 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همدان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600" b="1" baseline="0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بررسی 12 پیشنهاد همکاران در نظام پیشنهادات</a:t>
            </a:r>
            <a:endParaRPr kumimoji="0" lang="fa-I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289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325" y="97568"/>
            <a:ext cx="8229600" cy="1359024"/>
          </a:xfrm>
        </p:spPr>
        <p:txBody>
          <a:bodyPr>
            <a:noAutofit/>
          </a:bodyPr>
          <a:lstStyle/>
          <a:p>
            <a:pPr algn="r"/>
            <a: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گزارش عملکرد کمیته </a:t>
            </a:r>
            <a:r>
              <a:rPr lang="fa-IR" sz="28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فناوری اطلاعات</a:t>
            </a:r>
            <a:endParaRPr lang="fa-IR" sz="280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fa-IR" sz="40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1428736"/>
            <a:ext cx="8410604" cy="484982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راه اندازی سامانه مدیریت امور دهیاریها و اتصال آنها به شبکه دولت</a:t>
            </a:r>
            <a:endParaRPr lang="fa-IR" sz="3200" b="1" dirty="0" smtClean="0">
              <a:solidFill>
                <a:schemeClr val="tx2">
                  <a:lumMod val="75000"/>
                </a:schemeClr>
              </a:solidFill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اتصال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 امن بخشداریها به </a:t>
            </a: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استانداری</a:t>
            </a:r>
            <a:endParaRPr kumimoji="0" lang="fa-I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6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برونسپاری شبکه دولت در بخش ارتباطات </a:t>
            </a:r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 (به مخابرات)</a:t>
            </a:r>
            <a:endParaRPr lang="fa-IR" sz="28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تغییرآنتی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 ویروس و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UTM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 ها به تولید داخل</a:t>
            </a:r>
            <a:endParaRPr kumimoji="0" lang="en-US" sz="3600" b="1" i="0" u="none" strike="noStrike" kern="1200" cap="none" spc="0" normalizeH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a-I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45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864096"/>
          </a:xfrm>
        </p:spPr>
        <p:txBody>
          <a:bodyPr>
            <a:noAutofit/>
          </a:bodyPr>
          <a:lstStyle/>
          <a:p>
            <a:pPr algn="r"/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گزارش</a:t>
            </a:r>
            <a:b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 </a:t>
            </a:r>
            <a:r>
              <a:rPr lang="fa-IR" sz="2400" b="1" dirty="0" smtClean="0">
                <a:solidFill>
                  <a:schemeClr val="bg1"/>
                </a:solidFill>
                <a:cs typeface="B Shiraz" pitchFamily="2" charset="-78"/>
              </a:rPr>
              <a:t>گزارش</a:t>
            </a:r>
            <a:r>
              <a:rPr lang="fa-IR" sz="2400" dirty="0" smtClean="0">
                <a:solidFill>
                  <a:schemeClr val="bg1"/>
                </a:solidFill>
                <a:cs typeface="B Shiraz" pitchFamily="2" charset="-78"/>
              </a:rPr>
              <a:t>کمیته مديريت عملكرد، سلامت اداري وصيانت از حقوق مردم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endParaRPr lang="fa-IR" sz="360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fa-IR" sz="40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1500174"/>
            <a:ext cx="8501122" cy="477838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کسب رتبه دوم </a:t>
            </a:r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در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بین استانداریهای سراسر کشور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راهبری </a:t>
            </a: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استقرار نظام مدیریت عملکرد استانداری و فرمانداریها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راهبری و نظارت بر برنامه صیانت از حقوق مردم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راهبری</a:t>
            </a:r>
            <a:r>
              <a:rPr kumimoji="0" lang="fa-IR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B Lotus" panose="00000400000000000000" pitchFamily="2" charset="-78"/>
              </a:rPr>
              <a:t> و نظارت بر مدیریت ارتباطات مردمی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3200" b="1" baseline="0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نظارت</a:t>
            </a:r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 بر میزان سلامت و فساد دستگاه های اجرایی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12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864096"/>
          </a:xfrm>
        </p:spPr>
        <p:txBody>
          <a:bodyPr>
            <a:noAutofit/>
          </a:bodyPr>
          <a:lstStyle/>
          <a:p>
            <a:pPr algn="r"/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گزارش کمیته سرمایه انسانی و فرهنگ سازمانی</a:t>
            </a:r>
            <a:endParaRPr lang="fa-IR" sz="360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fa-IR" sz="40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1709192"/>
            <a:ext cx="8410604" cy="456937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07478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48" y="332656"/>
            <a:ext cx="8229600" cy="943680"/>
          </a:xfrm>
        </p:spPr>
        <p:txBody>
          <a:bodyPr>
            <a:noAutofit/>
          </a:bodyPr>
          <a:lstStyle/>
          <a:p>
            <a:pPr algn="r"/>
            <a:r>
              <a:rPr lang="fa-IR" sz="32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2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2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هماهنگ های دهه فجر و شورای اطلاع رسانی</a:t>
            </a:r>
            <a:endParaRPr lang="fa-IR" sz="320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endParaRPr lang="fa-IR" sz="40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428736"/>
            <a:ext cx="9036496" cy="48498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fa-IR" sz="3600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00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484784"/>
            <a:ext cx="8784976" cy="1512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نقشه راه اصلاح نظام اداری در فروردین 1393 از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جناب آقای روحانی سوی ریاست محترم جمهوری </a:t>
            </a:r>
            <a:r>
              <a:rPr lang="fa-IR" sz="2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ابلاغ شد. در این نقشه 8 محور برای اصلاح نظام اداری مطرح شده </a:t>
            </a:r>
            <a:r>
              <a:rPr lang="fa-I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بود: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23928" y="692696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نقشه </a:t>
            </a:r>
            <a:r>
              <a:rPr lang="fa-I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راه اصلاح نظام </a:t>
            </a: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اداری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Verdana" pitchFamily="34" charset="0"/>
              <a:cs typeface="B Lotus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332" y="2996952"/>
            <a:ext cx="9054828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مهندسی نقش و ساختار دولت  ( برونسپاری، واگذاری، عدم تمرکز ، باز طراحی تشکیلات و ...)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توسعه دولت الکترونیک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خدمت عمومی در فضای رقابتی ( قیمت تمام شده، بودجه ریزی عملیاتی و...)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مدیریت سرمایه انسانی ( عدالت جذب، شایسته سالاری ، مدیران کارآمد و...)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فناوری های مدیریتی </a:t>
            </a:r>
            <a:r>
              <a:rPr lang="fa-IR" sz="16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(استفاده </a:t>
            </a:r>
            <a:r>
              <a:rPr lang="fa-IR" sz="1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ظرفیت عموم، ایجاد امنیت روانی و اجتماعی، شفافیت، حقوق </a:t>
            </a:r>
            <a:r>
              <a:rPr lang="fa-IR" sz="16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شهروندی، </a:t>
            </a:r>
            <a:r>
              <a:rPr lang="fa-IR" sz="16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مدیریت دانش و ...)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توسعه فرهنگ سازمانی ( خودکنترلی، امانت داری، انضباط و ...)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صیانت از حقوق مردم و سلامت اداری ( پاسخگویی، ایجاد اعتماد عمومی . ...)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a-IR" sz="2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نظارت و ارزیابی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 نظارت بر برنامه های 5 ساله، نظارت کارکردی سالانه دستگاهها، نظام مند کردن نظارت </a:t>
            </a:r>
            <a:r>
              <a:rPr lang="fa-IR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همگانی)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1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484784"/>
            <a:ext cx="8712968" cy="2968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برنامه سه ساله اول اصلاح نظام 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اداری: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	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1393 تا پایان 1396 اجرایی گردید و هر ساله دستگاههای ملی و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	استانی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 اساس شاخص های مطرح در </a:t>
            </a:r>
            <a:r>
              <a:rPr lang="fa-IR" sz="28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 </a:t>
            </a:r>
            <a:r>
              <a:rPr lang="fa-IR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ارزیابی شدند.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برنامه 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سه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ساله 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دوم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 ابلاغ شماره 302596 تاریخ 97/06/14 شورای عالی اداری در 10 برنامه)</a:t>
            </a:r>
            <a:endParaRPr lang="fa-IR" sz="20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ابتدای سال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1397 تا </a:t>
            </a:r>
            <a:r>
              <a:rPr lang="fa-IR" sz="3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1399 </a:t>
            </a:r>
            <a:r>
              <a:rPr lang="fa-IR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خواهد بود. 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23928" y="692696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نقشه </a:t>
            </a:r>
            <a:r>
              <a:rPr lang="fa-I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راه اصلاح نظام </a:t>
            </a: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اداری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Verdana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54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92696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نقشه </a:t>
            </a:r>
            <a:r>
              <a:rPr lang="fa-IR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راه اصلاح نظام </a:t>
            </a:r>
            <a:r>
              <a:rPr lang="fa-I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اداری – تشکیل کارگروه توسعه مدیریت 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Verdana" pitchFamily="34" charset="0"/>
              <a:cs typeface="B Lotus" pitchFamily="2" charset="-78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079431"/>
            <a:ext cx="863994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138069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B Nazanin" panose="00000400000000000000" pitchFamily="2" charset="-78"/>
              </a:rPr>
              <a:t>در راستای اجرای برنامه اصلاح نظام اداری شورای توسعه مدیریت دستگاهها و استانها بر اساس ابلاغیه 11852 تاریخ 5/9/93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B Nazanin" panose="00000400000000000000" pitchFamily="2" charset="-78"/>
              </a:rPr>
              <a:t>شورای عالی اداری تشکیل </a:t>
            </a:r>
            <a:r>
              <a:rPr kumimoji="0" lang="fa-I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Times New Roman" panose="02020603050405020304" pitchFamily="18" charset="0"/>
                <a:cs typeface="B Nazanin" panose="00000400000000000000" pitchFamily="2" charset="-78"/>
              </a:rPr>
              <a:t>شد.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شورای توسعه مدیریت وزارتخانه ها و دستگاههای اجرایی </a:t>
            </a:r>
          </a:p>
          <a:p>
            <a:pPr lvl="2" algn="r" rtl="1"/>
            <a:r>
              <a:rPr kumimoji="0" lang="fa-I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به ریاست وزیر یا عالی ترین مقام دستگاه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شورای راهبری توسعه مدیریت استان</a:t>
            </a:r>
          </a:p>
          <a:p>
            <a:pPr lvl="1" algn="r" rtl="1"/>
            <a:r>
              <a:rPr kumimoji="0" lang="fa-I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</a:t>
            </a:r>
            <a:r>
              <a:rPr lang="fa-IR" alt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</a:t>
            </a:r>
            <a:r>
              <a:rPr lang="fa-IR" alt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ریاست استاندار و دبیری معاونت توسعه مدیریت</a:t>
            </a:r>
            <a:r>
              <a:rPr lang="fa-IR" altLang="en-US" sz="20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–</a:t>
            </a:r>
            <a:r>
              <a:rPr lang="fa-IR" altLang="en-US" sz="2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اصلاح به سازمان مدیریت و برنامه </a:t>
            </a:r>
            <a:r>
              <a:rPr lang="fa-IR" alt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ریزی</a:t>
            </a:r>
            <a:endParaRPr kumimoji="0" lang="fa-IR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buFontTx/>
              <a:buChar char="•"/>
            </a:pPr>
            <a:r>
              <a:rPr lang="fa-IR" alt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کارگروه </a:t>
            </a:r>
            <a:r>
              <a:rPr lang="fa-IR" altLang="en-US" sz="28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توسعه مدیریت دستگاههای استانداری </a:t>
            </a:r>
            <a:endParaRPr lang="fa-IR" altLang="en-US" sz="4400" dirty="0"/>
          </a:p>
          <a:p>
            <a:pPr lvl="1" algn="r" rtl="1"/>
            <a:r>
              <a:rPr kumimoji="0" lang="fa-I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        به ریاست استاندار و دبیری معاونت امور اقتصادی و منابع</a:t>
            </a:r>
          </a:p>
          <a:p>
            <a:pPr lvl="1" algn="r" rtl="1"/>
            <a:r>
              <a:rPr kumimoji="0" lang="fa-I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kumimoji="0" lang="fa-IR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6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7290" y="785794"/>
            <a:ext cx="72152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fa-I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ابلاغ کارگروه توسعه مدیریت </a:t>
            </a: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استانداری</a:t>
            </a:r>
            <a:endParaRPr lang="fa-I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Verdana" pitchFamily="34" charset="0"/>
              <a:cs typeface="B Lotus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340768"/>
            <a:ext cx="6276190" cy="5371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57554" y="785794"/>
            <a:ext cx="510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a-I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اعضای </a:t>
            </a: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ثابت کارگروه </a:t>
            </a:r>
            <a:r>
              <a:rPr lang="fa-I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توسعه مدیریت </a:t>
            </a:r>
            <a:r>
              <a:rPr lang="fa-I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استانداری</a:t>
            </a:r>
            <a:endParaRPr lang="fa-I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Verdana" pitchFamily="34" charset="0"/>
              <a:cs typeface="B Lotus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582341"/>
            <a:ext cx="88924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استاندار بعنوان رئيس كارگروه توسعه مديريت استانداري.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معاون هماهنگي امور اقتصادي و توسعه منابع بعنوان جانشين </a:t>
            </a:r>
            <a:r>
              <a:rPr lang="fa-IR" sz="24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دبيركارگروه</a:t>
            </a: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معاون هماهنگي امور عمراني بعنوان عضو.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معاون سياسي، امنيتي واجتماعي بعنوان عضو.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مدير </a:t>
            </a:r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كل </a:t>
            </a: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دفتر برنامه ريزي، نوسازي و تحول اداري </a:t>
            </a:r>
            <a:r>
              <a:rPr lang="fa-IR" sz="20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بعنوان عضو و مسئول دبيرخانه.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مدير كل امور اداري ومالي بعنوان عضو.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مدير كل دفتر مديريت عملكرد، بازرسي و امور حقوقي بعنوان عضو.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مديريت فناوري اطلاعات وشبكه دولت بعنوان عضو</a:t>
            </a:r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نماینده سازمان مدیریت و برنامه ریزی استان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342900" lvl="0" indent="-342900" algn="justLow">
              <a:buSzPts val="1400"/>
              <a:buFont typeface="B Zar" panose="00000400000000000000" pitchFamily="2" charset="-78"/>
              <a:buAutoNum type="arabicPeriod"/>
              <a:tabLst>
                <a:tab pos="232410" algn="l"/>
              </a:tabLst>
            </a:pPr>
            <a:r>
              <a:rPr lang="fa-IR" sz="2800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يك نفر صاحبنظر در مسايل مديريتي وسازماني با انتخاب استاندار.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95069"/>
              </p:ext>
            </p:extLst>
          </p:nvPr>
        </p:nvGraphicFramePr>
        <p:xfrm>
          <a:off x="357154" y="1549410"/>
          <a:ext cx="8572563" cy="4399870"/>
        </p:xfrm>
        <a:graphic>
          <a:graphicData uri="http://schemas.openxmlformats.org/drawingml/2006/table">
            <a:tbl>
              <a:tblPr rtl="1"/>
              <a:tblGrid>
                <a:gridCol w="2404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7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1219"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عنوان کمیته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>
                          <a:latin typeface="B Nazanin"/>
                          <a:cs typeface="B Nazanin" pitchFamily="2" charset="-78"/>
                        </a:rPr>
                        <a:t>دبیر کمیته</a:t>
                      </a:r>
                      <a:endParaRPr lang="fa-IR" sz="1600" b="1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نماینده </a:t>
                      </a:r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معاونت </a:t>
                      </a:r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 عمرانی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 smtClean="0">
                          <a:cs typeface="B Nazanin" pitchFamily="2" charset="-78"/>
                        </a:rPr>
                        <a:t>نماینده معاونت سیاسی،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اجتماعی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 smtClean="0">
                          <a:cs typeface="B Nazanin" pitchFamily="2" charset="-78"/>
                        </a:rPr>
                        <a:t>تعداد جلسات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برگزار شده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309">
                <a:tc>
                  <a:txBody>
                    <a:bodyPr/>
                    <a:lstStyle/>
                    <a:p>
                      <a:pPr rtl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کمیته اصلاح ساختار، فرايندها و فناوري هاي مديريتي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مدیر کل برنامه </a:t>
                      </a:r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ریزی ، نوسازی و توسعه فناوری </a:t>
                      </a:r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اطلاعات</a:t>
                      </a:r>
                    </a:p>
                    <a:p>
                      <a:pPr algn="r"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  <a:latin typeface="B Nazanin"/>
                          <a:cs typeface="B Nazanin" pitchFamily="2" charset="-78"/>
                        </a:rPr>
                        <a:t>آقای صادقی</a:t>
                      </a:r>
                      <a:endParaRPr lang="fa-IR" sz="1600" b="1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سید حسین جعفری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Nazanin" pitchFamily="2" charset="-78"/>
                        </a:rPr>
                        <a:t>عبداله امیری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a-IR" sz="4000" b="1" dirty="0" smtClean="0">
                          <a:cs typeface="B Nazanin" pitchFamily="2" charset="-78"/>
                        </a:rPr>
                        <a:t>6</a:t>
                      </a:r>
                      <a:endParaRPr lang="fa-IR" sz="4000" b="1" dirty="0">
                        <a:cs typeface="B Nazanin" pitchFamily="2" charset="-78"/>
                      </a:endParaRPr>
                    </a:p>
                  </a:txBody>
                  <a:tcPr marL="64743" marR="64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کمیته سرمایه انسانی و فرهنگ سازمانی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مدیر کل اداری و </a:t>
                      </a:r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مالی</a:t>
                      </a:r>
                    </a:p>
                    <a:p>
                      <a:pPr algn="just" rtl="1"/>
                      <a:r>
                        <a:rPr lang="fa-IR" sz="1600" b="1" kern="1200" dirty="0" smtClean="0">
                          <a:solidFill>
                            <a:srgbClr val="FF0000"/>
                          </a:solidFill>
                          <a:latin typeface="B Nazanin"/>
                          <a:ea typeface="+mn-ea"/>
                          <a:cs typeface="B Nazanin" pitchFamily="2" charset="-78"/>
                        </a:rPr>
                        <a:t>آقای </a:t>
                      </a:r>
                      <a:r>
                        <a:rPr lang="fa-IR" sz="1600" b="1" dirty="0" smtClean="0">
                          <a:solidFill>
                            <a:srgbClr val="FF0000"/>
                          </a:solidFill>
                          <a:latin typeface="B Nazanin"/>
                          <a:cs typeface="B Nazanin" pitchFamily="2" charset="-78"/>
                        </a:rPr>
                        <a:t>میرصفدری</a:t>
                      </a:r>
                      <a:endParaRPr lang="fa-IR" sz="1600" b="1" dirty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Nazanin" pitchFamily="2" charset="-78"/>
                        </a:rPr>
                        <a:t>علیمردان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طالبی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Nazanin" pitchFamily="2" charset="-78"/>
                        </a:rPr>
                        <a:t>مهرداد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نادری فر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a-IR" sz="4000" b="1" dirty="0" smtClean="0">
                          <a:cs typeface="B Nazanin" pitchFamily="2" charset="-78"/>
                        </a:rPr>
                        <a:t>6</a:t>
                      </a:r>
                      <a:endParaRPr lang="fa-IR" sz="4000" b="1" dirty="0">
                        <a:cs typeface="B Nazanin" pitchFamily="2" charset="-78"/>
                      </a:endParaRPr>
                    </a:p>
                  </a:txBody>
                  <a:tcPr marL="64743" marR="647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902"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کمیته مدیریت عملکرد، سلامت اداری و صیانت از حقوق مردم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مدیر </a:t>
                      </a:r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کل</a:t>
                      </a:r>
                      <a:r>
                        <a:rPr lang="fa-IR" sz="1600" b="1" baseline="0" dirty="0" smtClean="0">
                          <a:latin typeface="B Nazanin"/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بازرسی،مدیریت </a:t>
                      </a:r>
                      <a:r>
                        <a:rPr lang="fa-IR" sz="1600" b="1" dirty="0">
                          <a:latin typeface="B Nazanin"/>
                          <a:cs typeface="B Nazanin" pitchFamily="2" charset="-78"/>
                        </a:rPr>
                        <a:t>عملکرد و امور </a:t>
                      </a:r>
                      <a:r>
                        <a:rPr lang="fa-IR" sz="1600" b="1" dirty="0" smtClean="0">
                          <a:latin typeface="B Nazanin"/>
                          <a:cs typeface="B Nazanin" pitchFamily="2" charset="-78"/>
                        </a:rPr>
                        <a:t>حقوقی</a:t>
                      </a:r>
                    </a:p>
                    <a:p>
                      <a:pPr algn="r" rtl="1"/>
                      <a:r>
                        <a:rPr lang="fa-IR" sz="1600" b="1" kern="1200" dirty="0" smtClean="0">
                          <a:solidFill>
                            <a:srgbClr val="FF0000"/>
                          </a:solidFill>
                          <a:latin typeface="B Nazanin"/>
                          <a:ea typeface="+mn-ea"/>
                          <a:cs typeface="B Nazanin" pitchFamily="2" charset="-78"/>
                        </a:rPr>
                        <a:t>آقای افشاری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Nazanin" pitchFamily="2" charset="-78"/>
                        </a:rPr>
                        <a:t>ظاهر پورمجاهد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86324" marR="86324" marT="43162" marB="431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Nazanin" pitchFamily="2" charset="-78"/>
                        </a:rPr>
                        <a:t>ابوالقاسم الماسی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86324" marR="86324" marT="43162" marB="43162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000" b="1" dirty="0" smtClean="0">
                          <a:cs typeface="B Nazanin" pitchFamily="2" charset="-78"/>
                        </a:rPr>
                        <a:t>4</a:t>
                      </a:r>
                      <a:endParaRPr lang="fa-IR" sz="4000" b="1" dirty="0">
                        <a:cs typeface="B Nazanin" pitchFamily="2" charset="-78"/>
                      </a:endParaRPr>
                    </a:p>
                  </a:txBody>
                  <a:tcPr marL="86324" marR="86324" marT="43162" marB="43162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0282"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B Nazanin"/>
                          <a:ea typeface="+mn-ea"/>
                          <a:cs typeface="B Nazanin" pitchFamily="2" charset="-78"/>
                        </a:rPr>
                        <a:t>کمیته فناوری اطلاعات و دولت الکترونیک</a:t>
                      </a:r>
                      <a:endParaRPr lang="fa-IR" sz="1600" b="1" kern="1200" dirty="0">
                        <a:solidFill>
                          <a:schemeClr val="tx1"/>
                        </a:solidFill>
                        <a:latin typeface="B Nazanin"/>
                        <a:ea typeface="+mn-ea"/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600" b="1" kern="1200" dirty="0" smtClean="0">
                          <a:solidFill>
                            <a:schemeClr val="tx1"/>
                          </a:solidFill>
                          <a:latin typeface="B Nazanin"/>
                          <a:ea typeface="+mn-ea"/>
                          <a:cs typeface="B Nazanin" pitchFamily="2" charset="-78"/>
                        </a:rPr>
                        <a:t>مدیر فناوری اطلاعات و شبکه دولت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FF0000"/>
                          </a:solidFill>
                          <a:latin typeface="B Nazanin"/>
                          <a:cs typeface="B Nazanin" pitchFamily="2" charset="-78"/>
                        </a:rPr>
                        <a:t>آقای صادقی</a:t>
                      </a:r>
                      <a:endParaRPr lang="fa-IR" sz="1600" b="1" dirty="0" smtClean="0">
                        <a:solidFill>
                          <a:srgbClr val="FF0000"/>
                        </a:solidFill>
                        <a:cs typeface="B Nazanin" pitchFamily="2" charset="-78"/>
                      </a:endParaRPr>
                    </a:p>
                    <a:p>
                      <a:pPr algn="r" rtl="1"/>
                      <a:endParaRPr lang="fa-IR" sz="1600" b="1" kern="1200" dirty="0" smtClean="0">
                        <a:solidFill>
                          <a:srgbClr val="FF0000"/>
                        </a:solidFill>
                        <a:latin typeface="B Nazanin"/>
                        <a:ea typeface="+mn-ea"/>
                        <a:cs typeface="B Nazanin" pitchFamily="2" charset="-78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B Nazanin" pitchFamily="2" charset="-78"/>
                        </a:rPr>
                        <a:t>آقای</a:t>
                      </a:r>
                      <a:r>
                        <a:rPr lang="fa-IR" sz="16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1600" b="1" dirty="0" smtClean="0">
                          <a:cs typeface="B Nazanin" pitchFamily="2" charset="-78"/>
                        </a:rPr>
                        <a:t>کیوان کاظمی مستقیم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86324" marR="86324" marT="43162" marB="4316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B Nazanin" pitchFamily="2" charset="-78"/>
                        </a:rPr>
                        <a:t>آقای مسعود بکایی</a:t>
                      </a:r>
                      <a:endParaRPr lang="fa-IR" sz="1600" b="1" dirty="0">
                        <a:cs typeface="B Nazanin" pitchFamily="2" charset="-78"/>
                      </a:endParaRPr>
                    </a:p>
                  </a:txBody>
                  <a:tcPr marL="86324" marR="86324" marT="43162" marB="43162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000" b="1" dirty="0" smtClean="0">
                          <a:cs typeface="B Nazanin" pitchFamily="2" charset="-78"/>
                        </a:rPr>
                        <a:t>5</a:t>
                      </a:r>
                      <a:endParaRPr lang="fa-IR" sz="4000" b="1" dirty="0">
                        <a:cs typeface="B Nazanin" pitchFamily="2" charset="-78"/>
                      </a:endParaRPr>
                    </a:p>
                  </a:txBody>
                  <a:tcPr marL="86324" marR="86324" marT="43162" marB="43162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28794" y="785794"/>
            <a:ext cx="6533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a-I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Verdana" pitchFamily="34" charset="0"/>
                <a:cs typeface="B Lotus" pitchFamily="2" charset="-78"/>
              </a:rPr>
              <a:t>کمیته های ذیل کارگروه توسعه مدیریت استانداری همدان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556" y="332656"/>
            <a:ext cx="7992888" cy="792088"/>
          </a:xfrm>
        </p:spPr>
        <p:txBody>
          <a:bodyPr>
            <a:noAutofit/>
          </a:bodyPr>
          <a:lstStyle/>
          <a:p>
            <a:pPr algn="r"/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600" b="1" dirty="0" smtClean="0">
                <a:solidFill>
                  <a:schemeClr val="bg1"/>
                </a:solidFill>
                <a:cs typeface="B Lotus" panose="00000400000000000000" pitchFamily="2" charset="-78"/>
              </a:rPr>
              <a:t>تدوین برنامه 3 ساله اصلاح نظام اداری  استانداری </a:t>
            </a:r>
            <a:endParaRPr lang="fa-IR" sz="3600" b="1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44616"/>
          </a:xfrm>
        </p:spPr>
        <p:txBody>
          <a:bodyPr>
            <a:normAutofit fontScale="85000" lnSpcReduction="10000"/>
          </a:bodyPr>
          <a:lstStyle/>
          <a:p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ابلاغ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  <a:hlinkClick r:id="rId2" action="ppaction://hlinkfile"/>
              </a:rPr>
              <a:t>برنامه دوم اصلاح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نظام اداری توسط ریاست محترم جمهور ( شهریور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97)</a:t>
            </a:r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ابلاغ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  <a:hlinkClick r:id="rId3" action="ppaction://hlinkfile"/>
              </a:rPr>
              <a:t>برنامه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 توسط آقای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انصاری( آذر ماه 97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)</a:t>
            </a:r>
          </a:p>
          <a:p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نامه وزارت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کشور ( دیماه 97)</a:t>
            </a:r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نکات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کلیدی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ابلاغ </a:t>
            </a:r>
          </a:p>
          <a:p>
            <a:pPr lvl="1"/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ارائه توسط وزارت کشور انجام می شود.</a:t>
            </a:r>
          </a:p>
          <a:p>
            <a:pPr lvl="1"/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برش استانی هم نیاز دارد.</a:t>
            </a:r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endParaRPr lang="fa-IR" b="1" dirty="0" smtClean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  <a:p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فرمها </a:t>
            </a:r>
            <a:r>
              <a:rPr lang="fa-IR" b="1" dirty="0" smtClean="0">
                <a:solidFill>
                  <a:schemeClr val="accent6">
                    <a:lumMod val="50000"/>
                  </a:schemeClr>
                </a:solidFill>
                <a:cs typeface="B Lotus" panose="00000400000000000000" pitchFamily="2" charset="-78"/>
              </a:rPr>
              <a:t>و دستورالعمل</a:t>
            </a:r>
            <a:endParaRPr lang="fa-IR" b="1" dirty="0">
              <a:solidFill>
                <a:schemeClr val="accent6">
                  <a:lumMod val="50000"/>
                </a:schemeClr>
              </a:solidFill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974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07288" cy="562074"/>
          </a:xfrm>
        </p:spPr>
        <p:txBody>
          <a:bodyPr>
            <a:noAutofit/>
          </a:bodyPr>
          <a:lstStyle/>
          <a:p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/>
            </a:r>
            <a:b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</a:br>
            <a:r>
              <a:rPr lang="fa-IR" sz="3200" b="1" dirty="0">
                <a:solidFill>
                  <a:schemeClr val="bg1"/>
                </a:solidFill>
                <a:cs typeface="B Lotus" panose="00000400000000000000" pitchFamily="2" charset="-78"/>
              </a:rPr>
              <a:t>تدوین برنامه 3 ساله اصلاح نظام اداری  استانداری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8592"/>
          </a:xfrm>
        </p:spPr>
        <p:txBody>
          <a:bodyPr>
            <a:normAutofit/>
          </a:bodyPr>
          <a:lstStyle/>
          <a:p>
            <a:pPr lvl="2"/>
            <a:r>
              <a:rPr lang="en-US" dirty="0">
                <a:cs typeface="B Nazanin" panose="00000400000000000000" pitchFamily="2" charset="-78"/>
              </a:rPr>
              <a:t> </a:t>
            </a:r>
            <a:r>
              <a:rPr lang="fa-IR" b="1" dirty="0">
                <a:cs typeface="B Nazanin" panose="00000400000000000000" pitchFamily="2" charset="-78"/>
              </a:rPr>
              <a:t>مهندسی نقش و ساختار دولت </a:t>
            </a:r>
            <a:r>
              <a:rPr lang="fa-IR" sz="2000" b="1" dirty="0">
                <a:cs typeface="B Nazanin" panose="00000400000000000000" pitchFamily="2" charset="-78"/>
              </a:rPr>
              <a:t> </a:t>
            </a:r>
            <a:r>
              <a:rPr lang="fa-IR" sz="2000" dirty="0">
                <a:cs typeface="B Nazanin" panose="00000400000000000000" pitchFamily="2" charset="-78"/>
              </a:rPr>
              <a:t>( کاهش 12 درصد حجم </a:t>
            </a:r>
            <a:r>
              <a:rPr lang="fa-IR" sz="2000" dirty="0" smtClean="0">
                <a:cs typeface="B Nazanin" panose="00000400000000000000" pitchFamily="2" charset="-78"/>
              </a:rPr>
              <a:t>دولت: پست ها و واحدها) </a:t>
            </a:r>
            <a:endParaRPr lang="en-US" dirty="0">
              <a:cs typeface="B Nazanin" panose="00000400000000000000" pitchFamily="2" charset="-78"/>
            </a:endParaRPr>
          </a:p>
          <a:p>
            <a:pPr lvl="3"/>
            <a:r>
              <a:rPr lang="fa-IR" dirty="0">
                <a:cs typeface="B Nazanin" panose="00000400000000000000" pitchFamily="2" charset="-78"/>
              </a:rPr>
              <a:t>واگذاری خدمات به سطوح و لایه های پایین تر و به بخش های غیر دولتی </a:t>
            </a:r>
            <a:endParaRPr lang="en-US" dirty="0">
              <a:cs typeface="B Nazanin" panose="00000400000000000000" pitchFamily="2" charset="-78"/>
            </a:endParaRPr>
          </a:p>
          <a:p>
            <a:pPr lvl="3"/>
            <a:r>
              <a:rPr lang="fa-IR" dirty="0">
                <a:cs typeface="B Nazanin" panose="00000400000000000000" pitchFamily="2" charset="-78"/>
              </a:rPr>
              <a:t>کاهش حجم دولت و واحدهای سازمانی از طریق انحلال یا ادغام</a:t>
            </a:r>
            <a:endParaRPr lang="en-US" dirty="0">
              <a:cs typeface="B Nazanin" panose="00000400000000000000" pitchFamily="2" charset="-78"/>
            </a:endParaRPr>
          </a:p>
          <a:p>
            <a:pPr marL="914400" lvl="2" indent="0">
              <a:buNone/>
            </a:pPr>
            <a:r>
              <a:rPr lang="fa-IR" dirty="0">
                <a:cs typeface="B Nazanin" panose="00000400000000000000" pitchFamily="2" charset="-78"/>
              </a:rPr>
              <a:t>	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852936"/>
            <a:ext cx="7200800" cy="365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1231</Words>
  <Application>Microsoft Office PowerPoint</Application>
  <PresentationFormat>On-screen Show (4:3)</PresentationFormat>
  <Paragraphs>144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 Unicode MS</vt:lpstr>
      <vt:lpstr>Arial</vt:lpstr>
      <vt:lpstr>B Lotus</vt:lpstr>
      <vt:lpstr>B Mitra</vt:lpstr>
      <vt:lpstr>B Nazanin</vt:lpstr>
      <vt:lpstr>B Shiraz</vt:lpstr>
      <vt:lpstr>B Titr</vt:lpstr>
      <vt:lpstr>B Zar</vt:lpstr>
      <vt:lpstr>Calibri</vt:lpstr>
      <vt:lpstr>Sakkal Majalla</vt:lpstr>
      <vt:lpstr>Times New Roman</vt:lpstr>
      <vt:lpstr>Verdana</vt:lpstr>
      <vt:lpstr>ذ دشظ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تدوین برنامه 3 ساله اصلاح نظام اداری  استانداری </vt:lpstr>
      <vt:lpstr> تدوین برنامه 3 ساله اصلاح نظام اداری  استانداری </vt:lpstr>
      <vt:lpstr>اقدامات</vt:lpstr>
      <vt:lpstr> تدوین برنامه 3 ساله اصلاح نظام اداری  استانداری </vt:lpstr>
      <vt:lpstr> تدوین برنامه 3 ساله اصلاح نظام اداری  استانداری </vt:lpstr>
      <vt:lpstr> تدوین برنامه 3 ساله اصلاح نظام اداری  استانداری </vt:lpstr>
      <vt:lpstr> تدوین برنامه 3 ساله اصلاح نظام اداری  استانداری </vt:lpstr>
      <vt:lpstr> گزارش عملکرد کمیته اصلاح ساختار و فناوریهای مدیریتی</vt:lpstr>
      <vt:lpstr> گزارش عملکرد کمیته فناوری اطلاعات</vt:lpstr>
      <vt:lpstr> گزارش  گزارشکمیته مديريت عملكرد، سلامت اداري وصيانت از حقوق مردم </vt:lpstr>
      <vt:lpstr> گزارش کمیته سرمایه انسانی و فرهنگ سازمانی</vt:lpstr>
      <vt:lpstr> هماهنگ های دهه فجر و شورای اطلاع رسانی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Windows User</cp:lastModifiedBy>
  <cp:revision>94</cp:revision>
  <dcterms:created xsi:type="dcterms:W3CDTF">2016-10-21T15:58:01Z</dcterms:created>
  <dcterms:modified xsi:type="dcterms:W3CDTF">2018-12-28T12:21:19Z</dcterms:modified>
</cp:coreProperties>
</file>